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4"/>
  </p:notesMasterIdLst>
  <p:sldIdLst>
    <p:sldId id="256" r:id="rId2"/>
    <p:sldId id="262" r:id="rId3"/>
    <p:sldId id="311" r:id="rId4"/>
    <p:sldId id="263" r:id="rId5"/>
    <p:sldId id="307" r:id="rId6"/>
    <p:sldId id="312" r:id="rId7"/>
    <p:sldId id="313" r:id="rId8"/>
    <p:sldId id="317" r:id="rId9"/>
    <p:sldId id="308" r:id="rId10"/>
    <p:sldId id="258" r:id="rId11"/>
    <p:sldId id="315" r:id="rId12"/>
    <p:sldId id="286" r:id="rId13"/>
  </p:sldIdLst>
  <p:sldSz cx="9144000" cy="5143500" type="screen16x9"/>
  <p:notesSz cx="6858000" cy="9144000"/>
  <p:embeddedFontLst>
    <p:embeddedFont>
      <p:font typeface="Montserrat ExtraLight" panose="020B0604020202020204" charset="0"/>
      <p:regular r:id="rId15"/>
      <p:bold r:id="rId16"/>
      <p:italic r:id="rId17"/>
      <p:boldItalic r:id="rId18"/>
    </p:embeddedFont>
    <p:embeddedFont>
      <p:font typeface="Montserrat ExtraBold" panose="020B0604020202020204" charset="0"/>
      <p:bold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  <p:embeddedFont>
      <p:font typeface="Montserrat Medium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D32C2DB-857E-4FF1-8131-BCA6E329CB18}">
  <a:tblStyle styleId="{4D32C2DB-857E-4FF1-8131-BCA6E329CB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67" y="37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2193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76023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9883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1719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4738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2958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4325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5" r:id="rId4"/>
    <p:sldLayoutId id="2147483658" r:id="rId5"/>
    <p:sldLayoutId id="2147483660" r:id="rId6"/>
    <p:sldLayoutId id="2147483663" r:id="rId7"/>
    <p:sldLayoutId id="2147483679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Concrete Inspection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2800" dirty="0" err="1" smtClean="0"/>
              <a:t>Bouazzaoui</a:t>
            </a:r>
            <a:r>
              <a:rPr lang="nl-BE" sz="2800" dirty="0" smtClean="0"/>
              <a:t> Mohammed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nl-BE" dirty="0" smtClean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 smtClean="0"/>
              <a:t>Junior Data </a:t>
            </a:r>
            <a:r>
              <a:rPr lang="nl-BE" dirty="0" err="1" smtClean="0"/>
              <a:t>Scientist</a:t>
            </a:r>
            <a:r>
              <a:rPr lang="nl-BE" dirty="0" smtClean="0"/>
              <a:t> @</a:t>
            </a:r>
            <a:r>
              <a:rPr lang="nl-BE" dirty="0" err="1" smtClean="0"/>
              <a:t>Becode</a:t>
            </a:r>
            <a:endParaRPr lang="nl-BE"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 smtClean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Imaging </a:t>
            </a: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Solution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BE251A57-EA4E-B6F1-C09A-513FC359AA6D}"/>
              </a:ext>
            </a:extLst>
          </p:cNvPr>
          <p:cNvSpPr txBox="1"/>
          <p:nvPr/>
        </p:nvSpPr>
        <p:spPr>
          <a:xfrm>
            <a:off x="1321074" y="437159"/>
            <a:ext cx="6319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3600" dirty="0" smtClean="0">
                <a:solidFill>
                  <a:schemeClr val="lt2"/>
                </a:solidFill>
                <a:latin typeface="Montserrat ExtraBold"/>
              </a:rPr>
              <a:t>Training </a:t>
            </a:r>
            <a:r>
              <a:rPr lang="nl-BE" sz="3600" dirty="0" err="1" smtClean="0">
                <a:solidFill>
                  <a:schemeClr val="lt2"/>
                </a:solidFill>
                <a:latin typeface="Montserrat ExtraBold"/>
              </a:rPr>
              <a:t>the</a:t>
            </a:r>
            <a:r>
              <a:rPr lang="nl-BE" sz="3600" dirty="0" smtClean="0">
                <a:solidFill>
                  <a:schemeClr val="lt2"/>
                </a:solidFill>
                <a:latin typeface="Montserrat ExtraBold"/>
              </a:rPr>
              <a:t> model</a:t>
            </a:r>
            <a:endParaRPr lang="nl-BE" sz="3600" dirty="0">
              <a:solidFill>
                <a:schemeClr val="lt2"/>
              </a:solidFill>
              <a:latin typeface="Montserrat ExtraBold"/>
            </a:endParaRPr>
          </a:p>
        </p:txBody>
      </p:sp>
      <p:pic>
        <p:nvPicPr>
          <p:cNvPr id="12" name="Afbeelding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315" y="1432415"/>
            <a:ext cx="8834849" cy="35820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vak 1">
            <a:extLst>
              <a:ext uri="{FF2B5EF4-FFF2-40B4-BE49-F238E27FC236}">
                <a16:creationId xmlns:a16="http://schemas.microsoft.com/office/drawing/2014/main" id="{BE251A57-EA4E-B6F1-C09A-513FC359AA6D}"/>
              </a:ext>
            </a:extLst>
          </p:cNvPr>
          <p:cNvSpPr txBox="1"/>
          <p:nvPr/>
        </p:nvSpPr>
        <p:spPr>
          <a:xfrm>
            <a:off x="1321074" y="437159"/>
            <a:ext cx="6319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3600" dirty="0" smtClean="0">
                <a:solidFill>
                  <a:schemeClr val="lt2"/>
                </a:solidFill>
                <a:latin typeface="Montserrat ExtraBold"/>
              </a:rPr>
              <a:t>Demo MVP</a:t>
            </a:r>
            <a:endParaRPr lang="nl-BE" sz="3600" dirty="0">
              <a:solidFill>
                <a:schemeClr val="lt2"/>
              </a:solidFill>
              <a:latin typeface="Montserrat ExtraBold"/>
            </a:endParaRPr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407" y="1083490"/>
            <a:ext cx="7424568" cy="3982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4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9" name="Google Shape;2159;p68"/>
          <p:cNvSpPr txBox="1">
            <a:spLocks noGrp="1"/>
          </p:cNvSpPr>
          <p:nvPr>
            <p:ph type="title"/>
          </p:nvPr>
        </p:nvSpPr>
        <p:spPr>
          <a:xfrm>
            <a:off x="924869" y="154642"/>
            <a:ext cx="8125001" cy="16140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3200" dirty="0"/>
              <a:t>Thank you for your </a:t>
            </a:r>
            <a:r>
              <a:rPr lang="en" sz="3200" dirty="0" smtClean="0"/>
              <a:t>attention.</a:t>
            </a:r>
            <a:br>
              <a:rPr lang="en" sz="3200" dirty="0" smtClean="0"/>
            </a:br>
            <a:r>
              <a:rPr lang="en" sz="3200" dirty="0" smtClean="0"/>
              <a:t>Q</a:t>
            </a:r>
            <a:r>
              <a:rPr lang="en-GB" sz="3200" dirty="0" err="1" smtClean="0"/>
              <a:t>uestions</a:t>
            </a:r>
            <a:r>
              <a:rPr lang="en-GB" sz="3200" dirty="0"/>
              <a:t>?</a:t>
            </a:r>
            <a:endParaRPr sz="3200" dirty="0"/>
          </a:p>
        </p:txBody>
      </p:sp>
      <p:sp>
        <p:nvSpPr>
          <p:cNvPr id="2160" name="Google Shape;2160;p68"/>
          <p:cNvSpPr txBox="1">
            <a:spLocks noGrp="1"/>
          </p:cNvSpPr>
          <p:nvPr>
            <p:ph type="subTitle" idx="1"/>
          </p:nvPr>
        </p:nvSpPr>
        <p:spPr>
          <a:xfrm>
            <a:off x="1013400" y="1536748"/>
            <a:ext cx="3305400" cy="3456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161" name="Google Shape;2161;p68"/>
          <p:cNvCxnSpPr/>
          <p:nvPr/>
        </p:nvCxnSpPr>
        <p:spPr>
          <a:xfrm>
            <a:off x="1013400" y="1905490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18" name="Google Shape;2170;p68">
            <a:extLst>
              <a:ext uri="{FF2B5EF4-FFF2-40B4-BE49-F238E27FC236}">
                <a16:creationId xmlns:a16="http://schemas.microsoft.com/office/drawing/2014/main" id="{2DC89A3C-2B02-66A5-C916-159C04CDE33C}"/>
              </a:ext>
            </a:extLst>
          </p:cNvPr>
          <p:cNvGrpSpPr/>
          <p:nvPr/>
        </p:nvGrpSpPr>
        <p:grpSpPr>
          <a:xfrm>
            <a:off x="1064286" y="2548339"/>
            <a:ext cx="346056" cy="345674"/>
            <a:chOff x="3752358" y="3817349"/>
            <a:chExt cx="346056" cy="345674"/>
          </a:xfrm>
        </p:grpSpPr>
        <p:sp>
          <p:nvSpPr>
            <p:cNvPr id="19" name="Google Shape;2171;p68">
              <a:extLst>
                <a:ext uri="{FF2B5EF4-FFF2-40B4-BE49-F238E27FC236}">
                  <a16:creationId xmlns:a16="http://schemas.microsoft.com/office/drawing/2014/main" id="{1E55F7C6-2741-CE6B-36C6-1FD25CEE9681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72;p68">
              <a:extLst>
                <a:ext uri="{FF2B5EF4-FFF2-40B4-BE49-F238E27FC236}">
                  <a16:creationId xmlns:a16="http://schemas.microsoft.com/office/drawing/2014/main" id="{D211C255-02FB-AD87-DE28-FC503BD47B1A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73;p68">
              <a:extLst>
                <a:ext uri="{FF2B5EF4-FFF2-40B4-BE49-F238E27FC236}">
                  <a16:creationId xmlns:a16="http://schemas.microsoft.com/office/drawing/2014/main" id="{068EF985-571E-DBD2-8152-12A996093FCA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74;p68">
              <a:extLst>
                <a:ext uri="{FF2B5EF4-FFF2-40B4-BE49-F238E27FC236}">
                  <a16:creationId xmlns:a16="http://schemas.microsoft.com/office/drawing/2014/main" id="{D9600FA3-1746-0FEC-45EF-1FF91A02B95D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Tekstvak 28">
            <a:extLst>
              <a:ext uri="{FF2B5EF4-FFF2-40B4-BE49-F238E27FC236}">
                <a16:creationId xmlns:a16="http://schemas.microsoft.com/office/drawing/2014/main" id="{E1CCB3CC-10EC-CFE9-22BB-86BF41EAA00D}"/>
              </a:ext>
            </a:extLst>
          </p:cNvPr>
          <p:cNvSpPr txBox="1"/>
          <p:nvPr/>
        </p:nvSpPr>
        <p:spPr>
          <a:xfrm>
            <a:off x="1559859" y="2535292"/>
            <a:ext cx="6279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accent1"/>
                </a:solidFill>
                <a:latin typeface="Montserrat"/>
                <a:sym typeface="Montserrat"/>
              </a:rPr>
              <a:t>https://www.linkedin.com/in/mbouazzaoui/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Problem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163171"/>
            <a:ext cx="4946400" cy="3257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dirty="0" smtClean="0"/>
              <a:t>Manual inspection for cracks in  pictures of concrete surfaces takes to much time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1"/>
                </a:solidFill>
              </a:rPr>
              <a:t>Solution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163171"/>
            <a:ext cx="4946400" cy="32570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sz="2400" dirty="0" smtClean="0"/>
              <a:t>Using </a:t>
            </a:r>
            <a:r>
              <a:rPr lang="en-US" sz="2400" dirty="0" err="1" smtClean="0"/>
              <a:t>imageprocessing</a:t>
            </a:r>
            <a:r>
              <a:rPr lang="en-US" sz="2400" dirty="0" smtClean="0"/>
              <a:t> and AI </a:t>
            </a:r>
            <a:r>
              <a:rPr lang="en-US" sz="2400" dirty="0"/>
              <a:t>a</a:t>
            </a:r>
            <a:r>
              <a:rPr lang="en-US" sz="2400" dirty="0" smtClean="0"/>
              <a:t>utomate the detection of cracks</a:t>
            </a:r>
            <a:endParaRPr lang="en-US" sz="2400" dirty="0" smtClean="0"/>
          </a:p>
          <a:p>
            <a:pPr marL="0" lvl="0" indent="0">
              <a:buNone/>
            </a:pPr>
            <a:endParaRPr lang="en-US" sz="2400" dirty="0"/>
          </a:p>
          <a:p>
            <a:pPr marL="0" lvl="0" indent="0">
              <a:buNone/>
            </a:pPr>
            <a:endParaRPr lang="en-US" sz="2400" dirty="0" smtClean="0"/>
          </a:p>
          <a:p>
            <a:pPr marL="0" lvl="0" indent="0">
              <a:buNone/>
            </a:pPr>
            <a:r>
              <a:rPr lang="en-US" sz="2400" dirty="0" smtClean="0"/>
              <a:t>- Preprocess </a:t>
            </a:r>
            <a:r>
              <a:rPr lang="en-US" sz="2400" dirty="0" smtClean="0"/>
              <a:t>the </a:t>
            </a:r>
            <a:r>
              <a:rPr lang="en-US" sz="2400" dirty="0" smtClean="0"/>
              <a:t>image</a:t>
            </a:r>
            <a:endParaRPr lang="en-US" sz="2400" dirty="0" smtClean="0"/>
          </a:p>
          <a:p>
            <a:pPr marL="0" lvl="0" indent="0">
              <a:buNone/>
            </a:pPr>
            <a:r>
              <a:rPr lang="en-US" sz="2400" dirty="0" smtClean="0"/>
              <a:t>- Let </a:t>
            </a:r>
            <a:r>
              <a:rPr lang="en-US" sz="2400" dirty="0" smtClean="0"/>
              <a:t>model detect the crack</a:t>
            </a: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942924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Image dataset</a:t>
            </a:r>
            <a:endParaRPr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3" name="Google Shape;223;p45"/>
          <p:cNvSpPr txBox="1">
            <a:spLocks noGrp="1"/>
          </p:cNvSpPr>
          <p:nvPr>
            <p:ph type="title"/>
          </p:nvPr>
        </p:nvSpPr>
        <p:spPr>
          <a:xfrm>
            <a:off x="387694" y="1615152"/>
            <a:ext cx="3449249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/>
              <a:t>SDNET2018 </a:t>
            </a:r>
            <a:endParaRPr sz="2800" dirty="0"/>
          </a:p>
        </p:txBody>
      </p:sp>
      <p:sp>
        <p:nvSpPr>
          <p:cNvPr id="224" name="Google Shape;224;p45"/>
          <p:cNvSpPr txBox="1">
            <a:spLocks noGrp="1"/>
          </p:cNvSpPr>
          <p:nvPr>
            <p:ph type="subTitle" idx="1"/>
          </p:nvPr>
        </p:nvSpPr>
        <p:spPr>
          <a:xfrm>
            <a:off x="856614" y="3401961"/>
            <a:ext cx="3449251" cy="12965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nl-BE" sz="2400" dirty="0" smtClean="0"/>
              <a:t>8500 crack images</a:t>
            </a:r>
            <a:endParaRPr lang="nl-BE" sz="2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nl-BE" sz="2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nl-BE" sz="2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nl-BE" sz="28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4756250" y="3401961"/>
            <a:ext cx="3449250" cy="10826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48000 non crack images</a:t>
            </a:r>
            <a:endParaRPr sz="2400" dirty="0"/>
          </a:p>
        </p:txBody>
      </p:sp>
      <p:cxnSp>
        <p:nvCxnSpPr>
          <p:cNvPr id="227" name="Google Shape;227;p45"/>
          <p:cNvCxnSpPr>
            <a:cxnSpLocks/>
          </p:cNvCxnSpPr>
          <p:nvPr/>
        </p:nvCxnSpPr>
        <p:spPr>
          <a:xfrm flipV="1">
            <a:off x="1059602" y="2124309"/>
            <a:ext cx="2105431" cy="3924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 the images 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Afbeelding 5" descr="C:\Users\bmadmin\Desktop\Octocat\mohammedbouazzaoui\concrete_inspection\Stuff\before_after_preprocessing9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00981"/>
            <a:ext cx="8898194" cy="323481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hthoek 4"/>
          <p:cNvSpPr/>
          <p:nvPr/>
        </p:nvSpPr>
        <p:spPr>
          <a:xfrm>
            <a:off x="206477" y="1278194"/>
            <a:ext cx="86228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chemeClr val="lt1"/>
                </a:solidFill>
              </a:rPr>
              <a:t> </a:t>
            </a:r>
            <a:r>
              <a:rPr lang="nl-BE" dirty="0" smtClean="0">
                <a:solidFill>
                  <a:schemeClr val="lt1"/>
                </a:solidFill>
              </a:rPr>
              <a:t>  Original                                                                 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r>
              <a:rPr lang="nl-BE" dirty="0" smtClean="0">
                <a:solidFill>
                  <a:schemeClr val="lt1"/>
                </a:solidFill>
              </a:rPr>
              <a:t>                                        Original +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17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 the images 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Afbeelding 4" descr="C:\Users\bmadmin\Desktop\Octocat\mohammedbouazzaoui\concrete_inspection\Stuff\before_after_preprocessing8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24" y="1700981"/>
            <a:ext cx="8593392" cy="3362632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hthoek 6"/>
          <p:cNvSpPr/>
          <p:nvPr/>
        </p:nvSpPr>
        <p:spPr>
          <a:xfrm>
            <a:off x="206477" y="1278194"/>
            <a:ext cx="86228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chemeClr val="lt1"/>
                </a:solidFill>
              </a:rPr>
              <a:t> </a:t>
            </a:r>
            <a:r>
              <a:rPr lang="nl-BE" dirty="0" smtClean="0">
                <a:solidFill>
                  <a:schemeClr val="lt1"/>
                </a:solidFill>
              </a:rPr>
              <a:t>               Original                                                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r>
              <a:rPr lang="nl-BE" dirty="0" smtClean="0">
                <a:solidFill>
                  <a:schemeClr val="lt1"/>
                </a:solidFill>
              </a:rPr>
              <a:t>                                        Original +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464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 the images 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Afbeelding 4" descr="C:\Users\bmadmin\Desktop\Octocat\mohammedbouazzaoui\concrete_inspection\Stuff\before_after_preprocessing4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26" y="1779639"/>
            <a:ext cx="8839199" cy="330363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hthoek 6"/>
          <p:cNvSpPr/>
          <p:nvPr/>
        </p:nvSpPr>
        <p:spPr>
          <a:xfrm>
            <a:off x="206477" y="1278194"/>
            <a:ext cx="86228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chemeClr val="lt1"/>
                </a:solidFill>
              </a:rPr>
              <a:t> </a:t>
            </a:r>
            <a:r>
              <a:rPr lang="nl-BE" dirty="0" smtClean="0">
                <a:solidFill>
                  <a:schemeClr val="lt1"/>
                </a:solidFill>
              </a:rPr>
              <a:t>            Original                                                    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r>
              <a:rPr lang="nl-BE" dirty="0" smtClean="0">
                <a:solidFill>
                  <a:schemeClr val="lt1"/>
                </a:solidFill>
              </a:rPr>
              <a:t>                                        Original +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434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Preprocessing the images 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7" name="Rechthoek 6"/>
          <p:cNvSpPr/>
          <p:nvPr/>
        </p:nvSpPr>
        <p:spPr>
          <a:xfrm>
            <a:off x="206477" y="1278194"/>
            <a:ext cx="862289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BE" dirty="0">
                <a:solidFill>
                  <a:schemeClr val="lt1"/>
                </a:solidFill>
              </a:rPr>
              <a:t> </a:t>
            </a:r>
            <a:r>
              <a:rPr lang="nl-BE" dirty="0" smtClean="0">
                <a:solidFill>
                  <a:schemeClr val="lt1"/>
                </a:solidFill>
              </a:rPr>
              <a:t>            Original                                                    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r>
              <a:rPr lang="nl-BE" dirty="0" smtClean="0">
                <a:solidFill>
                  <a:schemeClr val="lt1"/>
                </a:solidFill>
              </a:rPr>
              <a:t>                                        Original + </a:t>
            </a:r>
            <a:r>
              <a:rPr lang="nl-BE" dirty="0" err="1" smtClean="0">
                <a:solidFill>
                  <a:schemeClr val="lt1"/>
                </a:solidFill>
              </a:rPr>
              <a:t>Filtered</a:t>
            </a:r>
            <a:endParaRPr lang="en-US" dirty="0"/>
          </a:p>
        </p:txBody>
      </p:sp>
      <p:pic>
        <p:nvPicPr>
          <p:cNvPr id="6" name="Afbeelding 5" descr="C:\Users\bmadmin\Desktop\Octocat\mohammedbouazzaoui\concrete_inspection\Stuff\before_after_preprocessing10.pn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66452"/>
            <a:ext cx="8996516" cy="30789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34896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3048000" y="1268363"/>
            <a:ext cx="5250425" cy="3264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-BE" sz="2000" dirty="0" smtClean="0"/>
              <a:t>MobileNetV2 </a:t>
            </a:r>
            <a:r>
              <a:rPr lang="nl-BE" sz="2000" dirty="0" err="1" smtClean="0"/>
              <a:t>Imageclassification</a:t>
            </a:r>
            <a:endParaRPr lang="nl-BE" sz="2000" dirty="0" smtClean="0"/>
          </a:p>
          <a:p>
            <a:pPr lvl="0"/>
            <a:endParaRPr lang="nl-BE" sz="2000" dirty="0">
              <a:solidFill>
                <a:schemeClr val="lt1"/>
              </a:solidFill>
            </a:endParaRPr>
          </a:p>
          <a:p>
            <a:pPr marL="139700" lvl="0" indent="0">
              <a:buNone/>
            </a:pPr>
            <a:r>
              <a:rPr lang="nl-BE" sz="2000" dirty="0" smtClean="0"/>
              <a:t>          +</a:t>
            </a:r>
          </a:p>
          <a:p>
            <a:pPr marL="139700" lvl="0" indent="0">
              <a:buNone/>
            </a:pPr>
            <a:endParaRPr lang="nl-BE" sz="2000" dirty="0"/>
          </a:p>
          <a:p>
            <a:pPr lvl="0"/>
            <a:r>
              <a:rPr lang="nl-BE" sz="2000" dirty="0" err="1" smtClean="0"/>
              <a:t>Flatten</a:t>
            </a:r>
            <a:r>
              <a:rPr lang="nl-BE" sz="2000" dirty="0" smtClean="0"/>
              <a:t>()</a:t>
            </a:r>
            <a:endParaRPr lang="nl-BE" sz="2000" dirty="0"/>
          </a:p>
          <a:p>
            <a:pPr lvl="0"/>
            <a:r>
              <a:rPr lang="nl-BE" sz="2000" dirty="0" err="1" smtClean="0"/>
              <a:t>Dense</a:t>
            </a:r>
            <a:r>
              <a:rPr lang="nl-BE" sz="2000" dirty="0" smtClean="0"/>
              <a:t>(64</a:t>
            </a:r>
            <a:r>
              <a:rPr lang="nl-BE" sz="2000" dirty="0"/>
              <a:t>, </a:t>
            </a:r>
            <a:r>
              <a:rPr lang="nl-BE" sz="2000" dirty="0" err="1"/>
              <a:t>activation</a:t>
            </a:r>
            <a:r>
              <a:rPr lang="nl-BE" sz="2000" dirty="0"/>
              <a:t>='</a:t>
            </a:r>
            <a:r>
              <a:rPr lang="nl-BE" sz="2000" dirty="0" err="1"/>
              <a:t>relu</a:t>
            </a:r>
            <a:r>
              <a:rPr lang="nl-BE" sz="2000" dirty="0" smtClean="0"/>
              <a:t>')</a:t>
            </a:r>
            <a:endParaRPr lang="nl-BE" sz="2000" dirty="0"/>
          </a:p>
          <a:p>
            <a:pPr lvl="0"/>
            <a:r>
              <a:rPr lang="nl-BE" sz="2000" dirty="0" err="1" smtClean="0"/>
              <a:t>Dropout</a:t>
            </a:r>
            <a:r>
              <a:rPr lang="nl-BE" sz="2000" dirty="0" smtClean="0"/>
              <a:t>(0.5)</a:t>
            </a:r>
            <a:endParaRPr lang="nl-BE" sz="2000" dirty="0"/>
          </a:p>
          <a:p>
            <a:pPr lvl="0"/>
            <a:r>
              <a:rPr lang="nl-BE" sz="2000" dirty="0" err="1" smtClean="0"/>
              <a:t>Dense</a:t>
            </a:r>
            <a:r>
              <a:rPr lang="nl-BE" sz="2000" dirty="0" smtClean="0"/>
              <a:t>(2</a:t>
            </a:r>
            <a:r>
              <a:rPr lang="nl-BE" sz="2000" dirty="0"/>
              <a:t>, </a:t>
            </a:r>
            <a:r>
              <a:rPr lang="nl-BE" sz="2000" dirty="0" err="1"/>
              <a:t>activation</a:t>
            </a:r>
            <a:r>
              <a:rPr lang="nl-BE" sz="2000" dirty="0"/>
              <a:t>='</a:t>
            </a:r>
            <a:r>
              <a:rPr lang="nl-BE" sz="2000" dirty="0" err="1"/>
              <a:t>sigmoid</a:t>
            </a:r>
            <a:r>
              <a:rPr lang="nl-BE" sz="2000" dirty="0" smtClean="0"/>
              <a:t>')</a:t>
            </a:r>
            <a:endParaRPr lang="nl-BE" sz="2000"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nl-BE" dirty="0" smtClean="0"/>
              <a:t> </a:t>
            </a:r>
            <a:r>
              <a:rPr lang="nl-BE" dirty="0" err="1" smtClean="0"/>
              <a:t>Modelling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51395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128</Words>
  <Application>Microsoft Office PowerPoint</Application>
  <PresentationFormat>Diavoorstelling (16:9)</PresentationFormat>
  <Paragraphs>40</Paragraphs>
  <Slides>12</Slides>
  <Notes>12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12</vt:i4>
      </vt:variant>
    </vt:vector>
  </HeadingPairs>
  <TitlesOfParts>
    <vt:vector size="18" baseType="lpstr">
      <vt:lpstr>Arial</vt:lpstr>
      <vt:lpstr>Montserrat ExtraLight</vt:lpstr>
      <vt:lpstr>Montserrat ExtraBold</vt:lpstr>
      <vt:lpstr>Montserrat</vt:lpstr>
      <vt:lpstr>Montserrat Medium</vt:lpstr>
      <vt:lpstr>Futuristic Background by Slidesgo</vt:lpstr>
      <vt:lpstr>Concrete Inspection</vt:lpstr>
      <vt:lpstr>Problem</vt:lpstr>
      <vt:lpstr>Solution </vt:lpstr>
      <vt:lpstr>Image dataset</vt:lpstr>
      <vt:lpstr>Preprocessing the images </vt:lpstr>
      <vt:lpstr>Preprocessing the images </vt:lpstr>
      <vt:lpstr>Preprocessing the images </vt:lpstr>
      <vt:lpstr>Preprocessing the images </vt:lpstr>
      <vt:lpstr> Modelling</vt:lpstr>
      <vt:lpstr>PowerPoint-presentatie</vt:lpstr>
      <vt:lpstr>PowerPoint-presentatie</vt:lpstr>
      <vt:lpstr>Thank you for your attention.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TURBO TAX TEAM</dc:title>
  <dc:creator>Frédèrick Franck</dc:creator>
  <cp:lastModifiedBy>HN</cp:lastModifiedBy>
  <cp:revision>15</cp:revision>
  <dcterms:modified xsi:type="dcterms:W3CDTF">2022-06-30T19:42:48Z</dcterms:modified>
</cp:coreProperties>
</file>